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59" r:id="rId6"/>
    <p:sldId id="272" r:id="rId7"/>
    <p:sldId id="269" r:id="rId8"/>
    <p:sldId id="28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67" r:id="rId19"/>
    <p:sldId id="268" r:id="rId20"/>
  </p:sldIdLst>
  <p:sldSz cx="12192000" cy="6858000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14" y="-10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95904490577324"/>
          <c:y val="4.5940675395041576E-2"/>
          <c:w val="0.84263960111848313"/>
          <c:h val="0.78582401100732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2017(plan)</c:v>
                </c:pt>
                <c:pt idx="5">
                  <c:v>2018(plan)</c:v>
                </c:pt>
              </c:strCache>
            </c:strRef>
          </c:cat>
          <c:val>
            <c:numRef>
              <c:f>Arkusz1!$B$2:$B$7</c:f>
              <c:numCache>
                <c:formatCode>#,##0</c:formatCode>
                <c:ptCount val="6"/>
                <c:pt idx="0">
                  <c:v>17482647.989999998</c:v>
                </c:pt>
                <c:pt idx="1">
                  <c:v>19934181.739999998</c:v>
                </c:pt>
                <c:pt idx="2">
                  <c:v>20525091.43</c:v>
                </c:pt>
                <c:pt idx="3">
                  <c:v>22057663.460000001</c:v>
                </c:pt>
                <c:pt idx="4">
                  <c:v>22333492.670000002</c:v>
                </c:pt>
                <c:pt idx="5">
                  <c:v>35593023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72-4C2B-81A4-86320D8993F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WYDATKI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2017(plan)</c:v>
                </c:pt>
                <c:pt idx="5">
                  <c:v>2018(plan)</c:v>
                </c:pt>
              </c:strCache>
            </c:strRef>
          </c:cat>
          <c:val>
            <c:numRef>
              <c:f>Arkusz1!$C$2:$C$7</c:f>
              <c:numCache>
                <c:formatCode>#,##0</c:formatCode>
                <c:ptCount val="6"/>
                <c:pt idx="0">
                  <c:v>16306655.25</c:v>
                </c:pt>
                <c:pt idx="1">
                  <c:v>17951770.93</c:v>
                </c:pt>
                <c:pt idx="2">
                  <c:v>21904729.260000002</c:v>
                </c:pt>
                <c:pt idx="3">
                  <c:v>19762528.350000001</c:v>
                </c:pt>
                <c:pt idx="4">
                  <c:v>23210010.07</c:v>
                </c:pt>
                <c:pt idx="5">
                  <c:v>39922485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72-4C2B-81A4-86320D8993F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NADWYZKA/DEFICYT</c:v>
                </c:pt>
              </c:strCache>
            </c:strRef>
          </c:tx>
          <c:invertIfNegative val="0"/>
          <c:cat>
            <c:strRef>
              <c:f>Arkusz1!$A$2:$A$7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2017(plan)</c:v>
                </c:pt>
                <c:pt idx="5">
                  <c:v>2018(plan)</c:v>
                </c:pt>
              </c:strCache>
            </c:strRef>
          </c:cat>
          <c:val>
            <c:numRef>
              <c:f>Arkusz1!$D$2:$D$7</c:f>
              <c:numCache>
                <c:formatCode>#,##0</c:formatCode>
                <c:ptCount val="6"/>
                <c:pt idx="0">
                  <c:v>1175992.7399999984</c:v>
                </c:pt>
                <c:pt idx="1">
                  <c:v>1982410.8099999987</c:v>
                </c:pt>
                <c:pt idx="2">
                  <c:v>-1379637.8300000019</c:v>
                </c:pt>
                <c:pt idx="3">
                  <c:v>2295135.1099999994</c:v>
                </c:pt>
                <c:pt idx="4">
                  <c:v>-876517.39999999851</c:v>
                </c:pt>
                <c:pt idx="5">
                  <c:v>-4329462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72-4C2B-81A4-86320D899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224576"/>
        <c:axId val="73226112"/>
      </c:barChart>
      <c:catAx>
        <c:axId val="7322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226112"/>
        <c:crosses val="autoZero"/>
        <c:auto val="1"/>
        <c:lblAlgn val="ctr"/>
        <c:lblOffset val="100"/>
        <c:noMultiLvlLbl val="0"/>
      </c:catAx>
      <c:valAx>
        <c:axId val="732261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732245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09036860879905"/>
          <c:y val="2.0408163265306121E-2"/>
          <c:w val="0.82401902497027346"/>
          <c:h val="0.791308287680413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Wydatki biezace</c:v>
                </c:pt>
              </c:strCache>
            </c:strRef>
          </c:tx>
          <c:spPr>
            <a:solidFill>
              <a:schemeClr val="accent1"/>
            </a:solidFill>
            <a:ln w="144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2017(plan)</c:v>
                </c:pt>
                <c:pt idx="5">
                  <c:v>2018 (plan)</c:v>
                </c:pt>
              </c:strCache>
            </c:strRef>
          </c:cat>
          <c:val>
            <c:numRef>
              <c:f>Sheet1!$B$2:$G$2</c:f>
              <c:numCache>
                <c:formatCode>#,##0.00</c:formatCode>
                <c:ptCount val="6"/>
                <c:pt idx="0">
                  <c:v>13255876.560000001</c:v>
                </c:pt>
                <c:pt idx="1">
                  <c:v>13646904.84</c:v>
                </c:pt>
                <c:pt idx="2">
                  <c:v>14955497.74</c:v>
                </c:pt>
                <c:pt idx="3">
                  <c:v>17133635.93</c:v>
                </c:pt>
                <c:pt idx="4">
                  <c:v>19770788.649999999</c:v>
                </c:pt>
                <c:pt idx="5">
                  <c:v>19663214.039999999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E6-4143-AC5B-BE7DEE557EF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Wyd. majątkowe</c:v>
                </c:pt>
              </c:strCache>
            </c:strRef>
          </c:tx>
          <c:spPr>
            <a:solidFill>
              <a:schemeClr val="accent2"/>
            </a:solidFill>
            <a:ln w="144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2017(plan)</c:v>
                </c:pt>
                <c:pt idx="5">
                  <c:v>2018 (plan)</c:v>
                </c:pt>
              </c:strCache>
            </c:strRef>
          </c:cat>
          <c:val>
            <c:numRef>
              <c:f>Sheet1!$B$3:$G$3</c:f>
              <c:numCache>
                <c:formatCode>#,##0.00</c:formatCode>
                <c:ptCount val="6"/>
                <c:pt idx="0">
                  <c:v>3050778.69</c:v>
                </c:pt>
                <c:pt idx="1">
                  <c:v>4304866.09</c:v>
                </c:pt>
                <c:pt idx="2">
                  <c:v>6949231.5199999996</c:v>
                </c:pt>
                <c:pt idx="3">
                  <c:v>2628892.42</c:v>
                </c:pt>
                <c:pt idx="4">
                  <c:v>3439221.42</c:v>
                </c:pt>
                <c:pt idx="5">
                  <c:v>20259271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71E6-4143-AC5B-BE7DEE557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4996480"/>
        <c:axId val="73234688"/>
      </c:barChart>
      <c:catAx>
        <c:axId val="499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ln w="36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234688"/>
        <c:crossesAt val="2000000"/>
        <c:auto val="1"/>
        <c:lblAlgn val="ctr"/>
        <c:lblOffset val="100"/>
        <c:noMultiLvlLbl val="0"/>
      </c:catAx>
      <c:valAx>
        <c:axId val="73234688"/>
        <c:scaling>
          <c:orientation val="minMax"/>
          <c:max val="40000000"/>
        </c:scaling>
        <c:delete val="0"/>
        <c:axPos val="b"/>
        <c:majorGridlines>
          <c:spPr>
            <a:ln w="3622">
              <a:solidFill>
                <a:schemeClr val="tx1"/>
              </a:solidFill>
              <a:prstDash val="solid"/>
            </a:ln>
          </c:spPr>
        </c:majorGridlines>
        <c:numFmt formatCode="#,##0\ \z\ł" sourceLinked="0"/>
        <c:majorTickMark val="out"/>
        <c:minorTickMark val="none"/>
        <c:tickLblPos val="nextTo"/>
        <c:spPr>
          <a:ln w="36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4996480"/>
        <c:crosses val="autoZero"/>
        <c:crossBetween val="between"/>
        <c:majorUnit val="10000000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2948867241903231"/>
          <c:y val="0.90922625874978302"/>
          <c:w val="0.44872877497123081"/>
          <c:h val="6.077655908481383E-2"/>
        </c:manualLayout>
      </c:layout>
      <c:overlay val="0"/>
      <c:spPr>
        <a:noFill/>
        <a:ln w="3622">
          <a:solidFill>
            <a:schemeClr val="tx1"/>
          </a:solidFill>
          <a:prstDash val="solid"/>
        </a:ln>
      </c:spPr>
      <c:txPr>
        <a:bodyPr/>
        <a:lstStyle/>
        <a:p>
          <a:pPr>
            <a:defRPr sz="199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 smtClean="0"/>
              <a:t>Wydatki bieżące</a:t>
            </a:r>
            <a:r>
              <a:rPr lang="pl-PL" b="1" baseline="0" dirty="0" smtClean="0"/>
              <a:t> budżetu Gminy Sękowa na 2018 rok: 19.663.214,04 zł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0234842519685038"/>
          <c:y val="7.9129629629629633E-2"/>
          <c:w val="0.55859949146981625"/>
          <c:h val="0.85759128025663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Arkusz1!$A$2:$A$15</c:f>
              <c:strCache>
                <c:ptCount val="14"/>
                <c:pt idx="0">
                  <c:v>Ochrona zdrowia</c:v>
                </c:pt>
                <c:pt idx="1">
                  <c:v>Bezpieczeństwo publiczne i ochrona p.poż.</c:v>
                </c:pt>
                <c:pt idx="2">
                  <c:v>Obsługa długu publicznego</c:v>
                </c:pt>
                <c:pt idx="3">
                  <c:v>Kultura fizyczna, turystyka</c:v>
                </c:pt>
                <c:pt idx="4">
                  <c:v>Rolnictwo, Leśnictwo</c:v>
                </c:pt>
                <c:pt idx="5">
                  <c:v>Drogi publiczne gminne</c:v>
                </c:pt>
                <c:pt idx="6">
                  <c:v>Gospodarka gruntami i nieruchomościami</c:v>
                </c:pt>
                <c:pt idx="7">
                  <c:v>Działalność usługowa (mpzp, cmentarze)</c:v>
                </c:pt>
                <c:pt idx="8">
                  <c:v>Kultura i ochrona dziedzictwa narodowego</c:v>
                </c:pt>
                <c:pt idx="9">
                  <c:v>Gospodarka komunalna i ochrona środowiska, dostarczanie wody</c:v>
                </c:pt>
                <c:pt idx="10">
                  <c:v>Pomoc społeczna, poz. zadania polityki społecznej</c:v>
                </c:pt>
                <c:pt idx="11">
                  <c:v>Administracja publiczna (Rada Gminy, Urząd Gminy, Promocja)</c:v>
                </c:pt>
                <c:pt idx="12">
                  <c:v>Oświata i wychowanie, opieka wychowawcza</c:v>
                </c:pt>
                <c:pt idx="13">
                  <c:v>Rodzina 500+</c:v>
                </c:pt>
              </c:strCache>
            </c:strRef>
          </c:cat>
          <c:val>
            <c:numRef>
              <c:f>Arkusz1!$B$2:$B$15</c:f>
              <c:numCache>
                <c:formatCode>#,##0.00</c:formatCode>
                <c:ptCount val="14"/>
                <c:pt idx="0">
                  <c:v>58000</c:v>
                </c:pt>
                <c:pt idx="1">
                  <c:v>95646</c:v>
                </c:pt>
                <c:pt idx="2">
                  <c:v>100000</c:v>
                </c:pt>
                <c:pt idx="3">
                  <c:v>123760</c:v>
                </c:pt>
                <c:pt idx="4">
                  <c:v>156135</c:v>
                </c:pt>
                <c:pt idx="5">
                  <c:v>160811.5</c:v>
                </c:pt>
                <c:pt idx="6">
                  <c:v>171161.09</c:v>
                </c:pt>
                <c:pt idx="7">
                  <c:v>230500</c:v>
                </c:pt>
                <c:pt idx="8">
                  <c:v>750200</c:v>
                </c:pt>
                <c:pt idx="9">
                  <c:v>1094543</c:v>
                </c:pt>
                <c:pt idx="10">
                  <c:v>1847052.35</c:v>
                </c:pt>
                <c:pt idx="11">
                  <c:v>2648270</c:v>
                </c:pt>
                <c:pt idx="12">
                  <c:v>5553197.5</c:v>
                </c:pt>
                <c:pt idx="13">
                  <c:v>6530937.5999999996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27-4477-8FF0-BA02B7C49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8008064"/>
        <c:axId val="98018432"/>
      </c:barChart>
      <c:catAx>
        <c:axId val="9800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8018432"/>
        <c:crosses val="autoZero"/>
        <c:auto val="1"/>
        <c:lblAlgn val="ctr"/>
        <c:lblOffset val="100"/>
        <c:noMultiLvlLbl val="0"/>
      </c:catAx>
      <c:valAx>
        <c:axId val="98018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80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16529481199858"/>
          <c:y val="5.4319066298248231E-2"/>
          <c:w val="0.85172540470476321"/>
          <c:h val="0.8300053175676523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Wartość</c:v>
                </c:pt>
              </c:strCache>
            </c:strRef>
          </c:tx>
          <c:dPt>
            <c:idx val="0"/>
            <c:bubble3D val="0"/>
            <c:explosion val="2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591-4611-92CC-95EABB9E3B7F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591-4611-92CC-95EABB9E3B7F}"/>
              </c:ext>
            </c:extLst>
          </c:dPt>
          <c:dPt>
            <c:idx val="2"/>
            <c:bubble3D val="0"/>
            <c:explosion val="1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91-4611-92CC-95EABB9E3B7F}"/>
              </c:ext>
            </c:extLst>
          </c:dPt>
          <c:dPt>
            <c:idx val="3"/>
            <c:bubble3D val="0"/>
            <c:explosion val="26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591-4611-92CC-95EABB9E3B7F}"/>
              </c:ext>
            </c:extLst>
          </c:dPt>
          <c:dPt>
            <c:idx val="4"/>
            <c:bubble3D val="0"/>
            <c:explosion val="2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91-4611-92CC-95EABB9E3B7F}"/>
              </c:ext>
            </c:extLst>
          </c:dPt>
          <c:dPt>
            <c:idx val="5"/>
            <c:bubble3D val="0"/>
            <c:explosion val="16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591-4611-92CC-95EABB9E3B7F}"/>
              </c:ext>
            </c:extLst>
          </c:dPt>
          <c:dPt>
            <c:idx val="6"/>
            <c:bubble3D val="0"/>
            <c:explosion val="18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591-4611-92CC-95EABB9E3B7F}"/>
              </c:ext>
            </c:extLst>
          </c:dPt>
          <c:dPt>
            <c:idx val="7"/>
            <c:bubble3D val="0"/>
            <c:explosion val="1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91-4611-92CC-95EABB9E3B7F}"/>
              </c:ext>
            </c:extLst>
          </c:dPt>
          <c:dPt>
            <c:idx val="8"/>
            <c:bubble3D val="0"/>
            <c:explosion val="17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591-4611-92CC-95EABB9E3B7F}"/>
              </c:ext>
            </c:extLst>
          </c:dPt>
          <c:dPt>
            <c:idx val="9"/>
            <c:bubble3D val="0"/>
            <c:explosion val="2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91-4611-92CC-95EABB9E3B7F}"/>
              </c:ext>
            </c:extLst>
          </c:dPt>
          <c:dLbls>
            <c:dLbl>
              <c:idx val="0"/>
              <c:layout>
                <c:manualLayout>
                  <c:x val="-8.107823528480744E-2"/>
                  <c:y val="7.5741037354060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591-4611-92CC-95EABB9E3B7F}"/>
                </c:ext>
              </c:extLst>
            </c:dLbl>
            <c:dLbl>
              <c:idx val="1"/>
              <c:layout>
                <c:manualLayout>
                  <c:x val="-0.12981291073378753"/>
                  <c:y val="5.72753730268876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282309114218667"/>
                      <c:h val="0.134831098784689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591-4611-92CC-95EABB9E3B7F}"/>
                </c:ext>
              </c:extLst>
            </c:dLbl>
            <c:dLbl>
              <c:idx val="2"/>
              <c:layout>
                <c:manualLayout>
                  <c:x val="-0.18814954146094393"/>
                  <c:y val="-0.159159051315010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591-4611-92CC-95EABB9E3B7F}"/>
                </c:ext>
              </c:extLst>
            </c:dLbl>
            <c:dLbl>
              <c:idx val="3"/>
              <c:layout>
                <c:manualLayout>
                  <c:x val="-9.6977699066094769E-2"/>
                  <c:y val="-0.266431235733797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591-4611-92CC-95EABB9E3B7F}"/>
                </c:ext>
              </c:extLst>
            </c:dLbl>
            <c:dLbl>
              <c:idx val="4"/>
              <c:layout>
                <c:manualLayout>
                  <c:x val="-2.8804033177751917E-2"/>
                  <c:y val="-2.04521832786171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91-4611-92CC-95EABB9E3B7F}"/>
                </c:ext>
              </c:extLst>
            </c:dLbl>
            <c:dLbl>
              <c:idx val="5"/>
              <c:layout>
                <c:manualLayout>
                  <c:x val="0.17956987545431144"/>
                  <c:y val="-0.234750803835219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91-4611-92CC-95EABB9E3B7F}"/>
                </c:ext>
              </c:extLst>
            </c:dLbl>
            <c:dLbl>
              <c:idx val="6"/>
              <c:layout>
                <c:manualLayout>
                  <c:x val="-3.1043164898291713E-2"/>
                  <c:y val="3.50360971123575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591-4611-92CC-95EABB9E3B7F}"/>
                </c:ext>
              </c:extLst>
            </c:dLbl>
            <c:dLbl>
              <c:idx val="7"/>
              <c:layout>
                <c:manualLayout>
                  <c:x val="0.15567311400874512"/>
                  <c:y val="3.7325717605915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164470949474487"/>
                      <c:h val="0.12596499681300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591-4611-92CC-95EABB9E3B7F}"/>
                </c:ext>
              </c:extLst>
            </c:dLbl>
            <c:dLbl>
              <c:idx val="8"/>
              <c:layout>
                <c:manualLayout>
                  <c:x val="6.1356349281057057E-2"/>
                  <c:y val="4.3996350171010036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17859406902285"/>
                      <c:h val="0.150507616747342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591-4611-92CC-95EABB9E3B7F}"/>
                </c:ext>
              </c:extLst>
            </c:dLbl>
            <c:dLbl>
              <c:idx val="9"/>
              <c:layout>
                <c:manualLayout>
                  <c:x val="0.10285636219295702"/>
                  <c:y val="6.0716412603311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367676765993887"/>
                      <c:h val="0.12596499681300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91-4611-92CC-95EABB9E3B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Arkusz1!$A$2:$A$11</c:f>
              <c:strCache>
                <c:ptCount val="10"/>
                <c:pt idx="0">
                  <c:v>Dostarczanie wody</c:v>
                </c:pt>
                <c:pt idx="1">
                  <c:v>Transport - drogi publiczne</c:v>
                </c:pt>
                <c:pt idx="2">
                  <c:v>Turystyka</c:v>
                </c:pt>
                <c:pt idx="3">
                  <c:v>Gospodarka gruntami i nieruchomościami</c:v>
                </c:pt>
                <c:pt idx="4">
                  <c:v>Ochotnicze straże pożarne - wyposażenie</c:v>
                </c:pt>
                <c:pt idx="5">
                  <c:v>Oświata i wychowanie</c:v>
                </c:pt>
                <c:pt idx="6">
                  <c:v>Rodzina - Placówki Wsparcia Dziennego</c:v>
                </c:pt>
                <c:pt idx="7">
                  <c:v>Gospodarka komunalna i ochrona środowiska</c:v>
                </c:pt>
                <c:pt idx="8">
                  <c:v>Kultura i ochrona dziedzictwa narodowego</c:v>
                </c:pt>
                <c:pt idx="9">
                  <c:v>Kultura fizyczna - obiekty sportowe</c:v>
                </c:pt>
              </c:strCache>
            </c:strRef>
          </c:cat>
          <c:val>
            <c:numRef>
              <c:f>Arkusz1!$B$2:$B$11</c:f>
              <c:numCache>
                <c:formatCode>#,##0.00</c:formatCode>
                <c:ptCount val="10"/>
                <c:pt idx="0">
                  <c:v>1959253.08</c:v>
                </c:pt>
                <c:pt idx="1">
                  <c:v>1749297.85</c:v>
                </c:pt>
                <c:pt idx="2">
                  <c:v>4866944.7300000004</c:v>
                </c:pt>
                <c:pt idx="3">
                  <c:v>1957304.05</c:v>
                </c:pt>
                <c:pt idx="4">
                  <c:v>280306</c:v>
                </c:pt>
                <c:pt idx="5">
                  <c:v>3916661</c:v>
                </c:pt>
                <c:pt idx="6">
                  <c:v>423835.4</c:v>
                </c:pt>
                <c:pt idx="7">
                  <c:v>2185535.39</c:v>
                </c:pt>
                <c:pt idx="8">
                  <c:v>949719</c:v>
                </c:pt>
                <c:pt idx="9">
                  <c:v>1970414.5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91-4611-92CC-95EABB9E3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833523526950432"/>
          <c:y val="3.8676119749014679E-2"/>
          <c:w val="0.60980486134885314"/>
          <c:h val="0.83089769528326907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>
              <a:gsLst>
                <a:gs pos="0">
                  <a:schemeClr val="lt1"/>
                </a:gs>
                <a:gs pos="39000">
                  <a:schemeClr val="lt1"/>
                </a:gs>
                <a:gs pos="100000">
                  <a:schemeClr val="lt1">
                    <a:lumMod val="75000"/>
                  </a:schemeClr>
                </a:gs>
              </a:gsLst>
              <a:path path="circle">
                <a:fillToRect l="50000" t="-80000" r="50000" b="180000"/>
              </a:path>
            </a:gradFill>
          </c:spPr>
          <c:invertIfNegative val="0"/>
          <c:dLbls>
            <c:dLbl>
              <c:idx val="0"/>
              <c:layout>
                <c:manualLayout>
                  <c:x val="-0.2318840579710145"/>
                  <c:y val="2.4653329057274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4637681159420291"/>
                  <c:y val="-2.0210978650058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8743961352657005"/>
                  <c:y val="-1.40760214700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751207729468599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Arkusz1!$A$2:$A$3</c:f>
              <c:strCache>
                <c:ptCount val="2"/>
                <c:pt idx="0">
                  <c:v>środki własne z budżetu gminy</c:v>
                </c:pt>
                <c:pt idx="1">
                  <c:v>dotacje z budżetu UE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6727633</c:v>
                </c:pt>
                <c:pt idx="1">
                  <c:v>13531638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20259271</c:v>
                </c:pt>
              </c:strCache>
            </c:strRef>
          </c:tx>
          <c:invertIfNegative val="0"/>
          <c:cat>
            <c:strRef>
              <c:f>Arkusz1!$A$2:$A$3</c:f>
              <c:strCache>
                <c:ptCount val="2"/>
                <c:pt idx="0">
                  <c:v>środki własne z budżetu gminy</c:v>
                </c:pt>
                <c:pt idx="1">
                  <c:v>dotacje z budżetu UE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0.33207675636502421</c:v>
                </c:pt>
                <c:pt idx="1">
                  <c:v>0.66792324363497579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8063104"/>
        <c:axId val="98064640"/>
      </c:barChart>
      <c:catAx>
        <c:axId val="98063104"/>
        <c:scaling>
          <c:orientation val="minMax"/>
        </c:scaling>
        <c:delete val="0"/>
        <c:axPos val="l"/>
        <c:majorTickMark val="out"/>
        <c:minorTickMark val="none"/>
        <c:tickLblPos val="nextTo"/>
        <c:crossAx val="98064640"/>
        <c:crossesAt val="0"/>
        <c:auto val="1"/>
        <c:lblAlgn val="ctr"/>
        <c:lblOffset val="100"/>
        <c:noMultiLvlLbl val="0"/>
      </c:catAx>
      <c:valAx>
        <c:axId val="98064640"/>
        <c:scaling>
          <c:orientation val="minMax"/>
          <c:max val="14000000"/>
          <c:min val="0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9806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879398227395488"/>
          <c:y val="3.8676119749014679E-2"/>
          <c:w val="0.6895150062763894"/>
          <c:h val="0.83089769528326907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>
              <a:gsLst>
                <a:gs pos="0">
                  <a:schemeClr val="lt1"/>
                </a:gs>
                <a:gs pos="39000">
                  <a:schemeClr val="lt1"/>
                </a:gs>
                <a:gs pos="100000">
                  <a:schemeClr val="lt1">
                    <a:lumMod val="75000"/>
                  </a:schemeClr>
                </a:gs>
              </a:gsLst>
              <a:path path="circle">
                <a:fillToRect l="50000" t="-80000" r="50000" b="180000"/>
              </a:path>
            </a:gradFill>
          </c:spPr>
          <c:invertIfNegative val="0"/>
          <c:dLbls>
            <c:dLbl>
              <c:idx val="0"/>
              <c:layout>
                <c:manualLayout>
                  <c:x val="-0.32971014492753625"/>
                  <c:y val="2.465332905727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77294685990338E-2"/>
                  <c:y val="4.9305567957437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8743961352657005"/>
                  <c:y val="-1.40760214700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751207729468599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środki własne z budżetu gminy</c:v>
                </c:pt>
                <c:pt idx="1">
                  <c:v>środki krajowe budżetu państwa</c:v>
                </c:pt>
                <c:pt idx="2">
                  <c:v>dotacje z budżetu UE</c:v>
                </c:pt>
              </c:strCache>
            </c:str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12120645</c:v>
                </c:pt>
                <c:pt idx="1">
                  <c:v>1074119</c:v>
                </c:pt>
                <c:pt idx="2">
                  <c:v>36770000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48583364</c:v>
                </c:pt>
              </c:strCache>
            </c:strRef>
          </c:tx>
          <c:invertIfNegative val="0"/>
          <c:cat>
            <c:strRef>
              <c:f>Arkusz1!$A$2:$A$4</c:f>
              <c:strCache>
                <c:ptCount val="3"/>
                <c:pt idx="0">
                  <c:v>środki własne z budżetu gminy</c:v>
                </c:pt>
                <c:pt idx="1">
                  <c:v>środki krajowe budżetu państwa</c:v>
                </c:pt>
                <c:pt idx="2">
                  <c:v>dotacje z budżetu UE</c:v>
                </c:pt>
              </c:strCache>
            </c:strRef>
          </c:cat>
          <c:val>
            <c:numRef>
              <c:f>Arkusz1!$C$2:$C$4</c:f>
              <c:numCache>
                <c:formatCode>0%</c:formatCode>
                <c:ptCount val="3"/>
                <c:pt idx="0">
                  <c:v>0.24948138626217814</c:v>
                </c:pt>
                <c:pt idx="1">
                  <c:v>2.2108781927904376E-2</c:v>
                </c:pt>
                <c:pt idx="2">
                  <c:v>0.75684343307309887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1694464"/>
        <c:axId val="101704448"/>
      </c:barChart>
      <c:catAx>
        <c:axId val="101694464"/>
        <c:scaling>
          <c:orientation val="minMax"/>
        </c:scaling>
        <c:delete val="0"/>
        <c:axPos val="l"/>
        <c:majorTickMark val="in"/>
        <c:minorTickMark val="none"/>
        <c:tickLblPos val="nextTo"/>
        <c:crossAx val="101704448"/>
        <c:crossesAt val="0"/>
        <c:auto val="1"/>
        <c:lblAlgn val="ctr"/>
        <c:lblOffset val="100"/>
        <c:noMultiLvlLbl val="0"/>
      </c:catAx>
      <c:valAx>
        <c:axId val="101704448"/>
        <c:scaling>
          <c:orientation val="minMax"/>
          <c:max val="14000000"/>
          <c:min val="0"/>
        </c:scaling>
        <c:delete val="1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.00" sourceLinked="1"/>
        <c:majorTickMark val="out"/>
        <c:minorTickMark val="none"/>
        <c:tickLblPos val="nextTo"/>
        <c:crossAx val="10169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0.76562</cdr:x>
      <cdr:y>0.18627</cdr:y>
    </cdr:from>
    <cdr:to>
      <cdr:x>0.84891</cdr:x>
      <cdr:y>0.28826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050990" y="846811"/>
          <a:ext cx="875844" cy="463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67%</a:t>
          </a:r>
          <a:endParaRPr lang="pl-PL" sz="1800" b="1" dirty="0"/>
        </a:p>
      </cdr:txBody>
    </cdr:sp>
  </cdr:relSizeAnchor>
  <cdr:relSizeAnchor xmlns:cdr="http://schemas.openxmlformats.org/drawingml/2006/chartDrawing">
    <cdr:from>
      <cdr:x>0.61763</cdr:x>
      <cdr:y>0.68707</cdr:y>
    </cdr:from>
    <cdr:to>
      <cdr:x>0.68622</cdr:x>
      <cdr:y>0.77772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494714" y="3123588"/>
          <a:ext cx="721265" cy="412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0.55907</cdr:x>
      <cdr:y>0.62303</cdr:y>
    </cdr:from>
    <cdr:to>
      <cdr:x>0.61908</cdr:x>
      <cdr:y>0.69952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5878956" y="2832427"/>
          <a:ext cx="631041" cy="347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33</a:t>
          </a:r>
          <a:r>
            <a:rPr lang="pl-PL" sz="1600" b="1" dirty="0" smtClean="0"/>
            <a:t>%</a:t>
          </a:r>
          <a:endParaRPr lang="pl-PL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0.70513</cdr:x>
      <cdr:y>0.12505</cdr:y>
    </cdr:from>
    <cdr:to>
      <cdr:x>0.78842</cdr:x>
      <cdr:y>0.22704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414888" y="568515"/>
          <a:ext cx="875844" cy="463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76%</a:t>
          </a:r>
          <a:endParaRPr lang="pl-PL" sz="1800" b="1" dirty="0"/>
        </a:p>
      </cdr:txBody>
    </cdr:sp>
  </cdr:relSizeAnchor>
  <cdr:relSizeAnchor xmlns:cdr="http://schemas.openxmlformats.org/drawingml/2006/chartDrawing">
    <cdr:from>
      <cdr:x>0.6882</cdr:x>
      <cdr:y>0.73371</cdr:y>
    </cdr:from>
    <cdr:to>
      <cdr:x>0.75679</cdr:x>
      <cdr:y>0.82436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7236854" y="3335628"/>
          <a:ext cx="721216" cy="412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0.68509</cdr:x>
      <cdr:y>0.69299</cdr:y>
    </cdr:from>
    <cdr:to>
      <cdr:x>0.7451</cdr:x>
      <cdr:y>0.76948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7204173" y="3150479"/>
          <a:ext cx="631041" cy="347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25%</a:t>
          </a:r>
          <a:endParaRPr lang="pl-PL" sz="1800" b="1" dirty="0"/>
        </a:p>
      </cdr:txBody>
    </cdr:sp>
  </cdr:relSizeAnchor>
  <cdr:relSizeAnchor xmlns:cdr="http://schemas.openxmlformats.org/drawingml/2006/chartDrawing">
    <cdr:from>
      <cdr:x>0.50609</cdr:x>
      <cdr:y>0.4219</cdr:y>
    </cdr:from>
    <cdr:to>
      <cdr:x>0.56855</cdr:x>
      <cdr:y>0.49555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5321815" y="1918041"/>
          <a:ext cx="656805" cy="334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2%</a:t>
          </a:r>
          <a:endParaRPr lang="pl-PL" sz="1800" b="1" dirty="0"/>
        </a:p>
      </cdr:txBody>
    </cdr:sp>
  </cdr:relSizeAnchor>
  <cdr:relSizeAnchor xmlns:cdr="http://schemas.openxmlformats.org/drawingml/2006/chartDrawing">
    <cdr:from>
      <cdr:x>0.53342</cdr:x>
      <cdr:y>0.12573</cdr:y>
    </cdr:from>
    <cdr:to>
      <cdr:x>0.79681</cdr:x>
      <cdr:y>0.20735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5609229" y="571592"/>
          <a:ext cx="2769704" cy="37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b="1" dirty="0" smtClean="0"/>
            <a:t>36.770.000,00</a:t>
          </a:r>
          <a:endParaRPr lang="pl-PL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0ADAC-CBF5-4A26-A135-14E2A4BEDE3D}" type="datetimeFigureOut">
              <a:rPr lang="pl-PL" smtClean="0"/>
              <a:t>2018-01-02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31900"/>
            <a:ext cx="591502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14AF-D56A-45AA-ABB0-8ED1F170F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94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50438" y="9362233"/>
            <a:ext cx="2945659" cy="4928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06D332-CA91-4892-B9A4-764D769474CA}" type="slidenum">
              <a:t>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6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0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2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7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7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1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5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3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9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6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4">
                <a:lumMod val="40000"/>
                <a:lumOff val="60000"/>
              </a:schemeClr>
            </a:gs>
            <a:gs pos="50500">
              <a:schemeClr val="accent4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1/2/2018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1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6256" y="2438401"/>
            <a:ext cx="8274840" cy="1812758"/>
          </a:xfrm>
        </p:spPr>
        <p:txBody>
          <a:bodyPr/>
          <a:lstStyle/>
          <a:p>
            <a:r>
              <a:rPr lang="pl-PL" b="1" dirty="0" smtClean="0">
                <a:latin typeface="+mn-lt"/>
              </a:rPr>
              <a:t>BUDŻET GMINY SĘKOWA NA 2018 ROK</a:t>
            </a:r>
            <a:endParaRPr lang="pl-PL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887453"/>
            <a:ext cx="8085221" cy="545431"/>
          </a:xfrm>
        </p:spPr>
        <p:txBody>
          <a:bodyPr/>
          <a:lstStyle/>
          <a:p>
            <a:r>
              <a:rPr lang="pl-PL" u="sng" dirty="0" smtClean="0"/>
              <a:t>Sękowa, 28 grudnia 2017 r.</a:t>
            </a:r>
            <a:endParaRPr lang="pl-PL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872" y="652832"/>
            <a:ext cx="1658256" cy="1603387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50800">
              <a:schemeClr val="accent1">
                <a:alpha val="17000"/>
              </a:schemeClr>
            </a:glow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17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18697"/>
              </p:ext>
            </p:extLst>
          </p:nvPr>
        </p:nvGraphicFramePr>
        <p:xfrm>
          <a:off x="297874" y="1654551"/>
          <a:ext cx="11596252" cy="4615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33763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PLAN NA 2018 rok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064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Transport i </a:t>
                      </a:r>
                      <a:r>
                        <a:rPr lang="pl-PL" sz="1600" b="1" u="none" strike="noStrike" dirty="0" smtClean="0">
                          <a:effectLst/>
                        </a:rPr>
                        <a:t>łączność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1 749 297,85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737004"/>
                  </a:ext>
                </a:extLst>
              </a:tr>
              <a:tr h="3064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60016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Drogi publiczne gminne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49 297,85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4835002"/>
                  </a:ext>
                </a:extLst>
              </a:tr>
              <a:tr h="61083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Zakup  przystanku autobusowego oraz modernizacja pozostałych przystanków autobusowych we wsi Małastów – ciąg dalszy  z 2017 r,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12 000,00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561556295"/>
                  </a:ext>
                </a:extLst>
              </a:tr>
              <a:tr h="3064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Przebudowa mostu " </a:t>
                      </a:r>
                      <a:r>
                        <a:rPr lang="pl-PL" sz="1600" u="none" strike="noStrike" dirty="0" err="1">
                          <a:effectLst/>
                        </a:rPr>
                        <a:t>Burkot</a:t>
                      </a:r>
                      <a:r>
                        <a:rPr lang="pl-PL" sz="1600" u="none" strike="noStrike" dirty="0">
                          <a:effectLst/>
                        </a:rPr>
                        <a:t>" w Siarach na potoku Siarka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37 297,85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50557273"/>
                  </a:ext>
                </a:extLst>
              </a:tr>
              <a:tr h="3064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60078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Usuwanie skutków klęsk żywiołowych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200 000,00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2796273"/>
                  </a:ext>
                </a:extLst>
              </a:tr>
              <a:tr h="3064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Wkład własny gminy do odbudowy dróg popowodziowych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200 000,00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29183078"/>
                  </a:ext>
                </a:extLst>
              </a:tr>
              <a:tr h="3064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60095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Pozostała działalność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1 500 000,00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44963328"/>
                  </a:ext>
                </a:extLst>
              </a:tr>
              <a:tr h="1828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 Rozbudowa systemu ekologicznego transportu sposobem na zmniejszenie zanieczyszczenia powietrza i wyższy komfort podróżowania w obszarze funkcjonalnym miasta Gorlice" w ramach 4 Osi Priorytetowej Regionalna Polityka energetyczna  Działanie 4.5 Niskoemisyjny transport miejski , Poddziałanie 4.5.2 Niskoemisyjny transport miejski - SPR, Regionalnego Programu Operacyjnego Województwa Małopolskiego na lata 2014 - 2020. Budowa ścieżki . Budowa ścieżki rowerowej na odcinku Sękowa - Rozdziele o łącznej długości 6 km.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1 500 000,00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87993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92575"/>
              </p:ext>
            </p:extLst>
          </p:nvPr>
        </p:nvGraphicFramePr>
        <p:xfrm>
          <a:off x="297874" y="1267692"/>
          <a:ext cx="11596252" cy="5179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3353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PLAN NA 2018 rok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043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630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Turystyka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4 866 944,73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4581284"/>
                  </a:ext>
                </a:extLst>
              </a:tr>
              <a:tr h="3043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63003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Zadania w zakresie upowszechniania turystyki   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4 866 944,73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4959982"/>
                  </a:ext>
                </a:extLst>
              </a:tr>
              <a:tr h="21179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 Budowa infrastruktury turystycznej w otoczeniu zbiornika Klimkówka: Parku Rekreacji Rodzinnej na Magurze Małastowskiej wraz ze ścieżką zdrowia , ścieżką narciarstwa biegowego Magura </a:t>
                      </a:r>
                      <a:r>
                        <a:rPr lang="pl-PL" sz="1600" u="none" strike="noStrike" dirty="0" smtClean="0">
                          <a:effectLst/>
                        </a:rPr>
                        <a:t>Małastowska </a:t>
                      </a:r>
                      <a:r>
                        <a:rPr lang="pl-PL" sz="1600" u="none" strike="noStrike" dirty="0">
                          <a:effectLst/>
                        </a:rPr>
                        <a:t>- Krzywa oraz Centrum Narciarstwa biegowego i rekreacji rodzinnej w Krzywej w ramach Regionalnego Programu Operacyjnego Województwa Małopolskiego na lata 2014 - 2020 Oś. Priorytetowa 6. Dziedzictwo Regionalne </a:t>
                      </a:r>
                      <a:r>
                        <a:rPr lang="pl-PL" sz="1600" u="none" strike="noStrike" dirty="0" smtClean="0">
                          <a:effectLst/>
                        </a:rPr>
                        <a:t>Działanie </a:t>
                      </a:r>
                      <a:r>
                        <a:rPr lang="pl-PL" sz="1600" u="none" strike="noStrike" dirty="0">
                          <a:effectLst/>
                        </a:rPr>
                        <a:t>6.3 Rozwój wewnętrznych potencjałów regionu </a:t>
                      </a:r>
                      <a:r>
                        <a:rPr lang="pl-PL" sz="1600" u="none" strike="noStrike" dirty="0" smtClean="0">
                          <a:effectLst/>
                        </a:rPr>
                        <a:t>Poddziałanie </a:t>
                      </a:r>
                      <a:r>
                        <a:rPr lang="pl-PL" sz="1600" u="none" strike="noStrike" dirty="0">
                          <a:effectLst/>
                        </a:rPr>
                        <a:t>6.3.3 Zagospodarowanie rekreacyjne i turystyczne otoczenia zbiorników wodnych.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1 715 600,00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202184112"/>
                  </a:ext>
                </a:extLst>
              </a:tr>
              <a:tr h="21179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 Budowa infrastruktury dla rozwoju projektu turystycznego , zwiększenie liczby kuracjuszy i podniesienie zdolności inwestycyjnej" w ramach Regionalnego Programu Operacyjnego Województwa Małopolskiego na lata 2014 - 2020 Oś 6 Dziedzictwo regionalne  Działanie 6.3 Rozwój wewnętrznych potencjałów regionu Poddziałanie 6.3.2 Wsparcie miejscowości uzdrowiskowych - zaplanowano budowę amfiteatru, scena, tężnia solankowa , fontanna, ścieżki edukacyjne , ścieżka w koronach drzew, wieża widokowa , trasy rowerowe, piesze i pieszo - rowerowe.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3 151 344,73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2711833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34370"/>
              </p:ext>
            </p:extLst>
          </p:nvPr>
        </p:nvGraphicFramePr>
        <p:xfrm>
          <a:off x="297874" y="1267692"/>
          <a:ext cx="11596252" cy="4822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4065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Treść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PLAN NA 2018 rok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6906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700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Gospodarka mieszkaniowa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1 957 304,05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7078183"/>
                  </a:ext>
                </a:extLst>
              </a:tr>
              <a:tr h="3690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70005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Gospodarka gruntami i nieruchomościami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1 957 304,05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7203475"/>
                  </a:ext>
                </a:extLst>
              </a:tr>
              <a:tr h="3690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Prace remontowo - budowlane na świetlicy w </a:t>
                      </a:r>
                      <a:r>
                        <a:rPr lang="pl-PL" sz="1600" u="none" strike="noStrike" dirty="0" smtClean="0">
                          <a:effectLst/>
                        </a:rPr>
                        <a:t>miejscowości </a:t>
                      </a:r>
                      <a:r>
                        <a:rPr lang="pl-PL" sz="1600" u="none" strike="noStrike" dirty="0">
                          <a:effectLst/>
                        </a:rPr>
                        <a:t>Bartne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7 563,41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917225834"/>
                  </a:ext>
                </a:extLst>
              </a:tr>
              <a:tr h="3690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Zakup działek 2410/2 , 3297 w obrębie ewidencyjnym Sękowa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17 500,00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4086190275"/>
                  </a:ext>
                </a:extLst>
              </a:tr>
              <a:tr h="36906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Prace remontowo - budowlane świetlicy wiejskiej w miejscowości Bodaki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6 554,31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2416666974"/>
                  </a:ext>
                </a:extLst>
              </a:tr>
              <a:tr h="7355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Rozbudowa świetlicy w Męcinie Wielkiej - wykonanie zadaszonej altany wraz z kuchnią </a:t>
                      </a:r>
                      <a:r>
                        <a:rPr lang="pl-PL" sz="1600" u="none" strike="noStrike" dirty="0" smtClean="0">
                          <a:effectLst/>
                        </a:rPr>
                        <a:t>grillową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26 081,33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29347172"/>
                  </a:ext>
                </a:extLst>
              </a:tr>
              <a:tr h="18351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 Kompleksowa modernizacja energetyczna budynków użyteczności publicznej na terenie Gmin Ziemi Gorlickiej" ; Urząd Gminy Sękowa, Przedszkole Ropica Górna , Szkoła Podstawowa w M. Wielkiej , Szkoła w Siarach w ramach programu Oś priorytetowa 4. Regionalna polityka energetyczna  Działanie 4.3 Poprawa efektywności energetycznej w sektorze publicznym i mieszkaniowym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1 899 605,00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113937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9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615192"/>
              </p:ext>
            </p:extLst>
          </p:nvPr>
        </p:nvGraphicFramePr>
        <p:xfrm>
          <a:off x="297874" y="1267692"/>
          <a:ext cx="11596252" cy="5285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3414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PLAN NA 2018 rok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754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Bezpieczeństwo publiczne i ochrona przeciwpożarowa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280 306,00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8395632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75412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Ochotnicze straże pożarne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280 306,00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5472367"/>
                  </a:ext>
                </a:extLst>
              </a:tr>
              <a:tr h="9255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Wsparcie służb ratowniczych w ramach Regionalnego Programu Operacyjnego Województwa Małopolskiego na lata 2014 - 2020, oś 5 priorytetowa Ochrona Środowiska Działanie 5.1 Adaptacja do zmian klimatu  Poddziałanie 5.1.2 Wsparcie służb ratowniczych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280 306,00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1242570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801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Oświata i wychowanie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3 916 661,00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44810103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80195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Pozostała działalność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3 916 661,00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9042477"/>
                  </a:ext>
                </a:extLst>
              </a:tr>
              <a:tr h="12333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Podniesienie jakości usług publicznych poprzez stworzenie centrum </a:t>
                      </a:r>
                      <a:r>
                        <a:rPr lang="pl-PL" sz="1600" u="none" strike="noStrike" dirty="0" err="1">
                          <a:effectLst/>
                        </a:rPr>
                        <a:t>społeczno</a:t>
                      </a:r>
                      <a:r>
                        <a:rPr lang="pl-PL" sz="1600" u="none" strike="noStrike" dirty="0">
                          <a:effectLst/>
                        </a:rPr>
                        <a:t> - edukacyjnego w miejscowości Sękowa  w ramach Regionalnego Programu Operacyjnego Województwa Małopolskiego na lata 2014 - 2020 Oś 11 Rewitalizacja przestrzeni regionalnej Działanie 11.2 Odnowa obszarów wiejskich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3 916 661,00 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139992833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855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Rodzina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423 835,40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6722901"/>
                  </a:ext>
                </a:extLst>
              </a:tr>
              <a:tr h="3099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85504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Wsparcie rodziny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423 835,40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4781719"/>
                  </a:ext>
                </a:extLst>
              </a:tr>
              <a:tr h="9255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Utworzenie Placówki Wsparcia Dziennego w Sękowej wraz z 2 filiami w </a:t>
                      </a:r>
                      <a:r>
                        <a:rPr lang="pl-PL" sz="1600" u="none" strike="noStrike" dirty="0" err="1">
                          <a:effectLst/>
                        </a:rPr>
                        <a:t>miejsowościach</a:t>
                      </a:r>
                      <a:r>
                        <a:rPr lang="pl-PL" sz="1600" u="none" strike="noStrike" dirty="0">
                          <a:effectLst/>
                        </a:rPr>
                        <a:t> Siary i Bartne Projekt pn; " Artyści życia " realizowany  w ramach Regionalnego Programu Operacyjnego Województwa Małopolskiego na lata 2014 - 2020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423 835,40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50964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5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27537"/>
              </p:ext>
            </p:extLst>
          </p:nvPr>
        </p:nvGraphicFramePr>
        <p:xfrm>
          <a:off x="297874" y="1267692"/>
          <a:ext cx="11596252" cy="5099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29518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PLAN NA 2018 rok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2679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Gospodarka komunalna i ochrona środowiska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2 185 535,39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1391176"/>
                  </a:ext>
                </a:extLst>
              </a:tr>
              <a:tr h="2679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90001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Gospodarka ściekowa i ochrona wód     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2 125 075,39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4885698"/>
                  </a:ext>
                </a:extLst>
              </a:tr>
              <a:tr h="2679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Budowa przydomowych oczyszczalni ścieków - dotacje dla osób fizycznych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50 000,00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796110538"/>
                  </a:ext>
                </a:extLst>
              </a:tr>
              <a:tr h="13323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Budowa i przebudowa zbiorowego zaopatrzenia w wodę i odprowadzania ścieków Gmin Ziemi Gorlickiej  w ramach Regionalnego Programu Operacyjnego Województwa Małopolskiego na lata 2014 - 2020  Oś 5 Działanie 5.3 Ochrona zasobów wodnych Poddziałanie 5.3.2 Gospodarka </a:t>
                      </a:r>
                      <a:r>
                        <a:rPr lang="pl-PL" sz="1600" u="none" strike="noStrike" dirty="0" err="1">
                          <a:effectLst/>
                        </a:rPr>
                        <a:t>wodno</a:t>
                      </a:r>
                      <a:r>
                        <a:rPr lang="pl-PL" sz="1600" u="none" strike="noStrike" dirty="0">
                          <a:effectLst/>
                        </a:rPr>
                        <a:t> - kanalizacyjna. Rozbudowa oczyszczalni ścieków w </a:t>
                      </a:r>
                      <a:r>
                        <a:rPr lang="pl-PL" sz="1600" u="none" strike="noStrike" dirty="0" err="1">
                          <a:effectLst/>
                        </a:rPr>
                        <a:t>Wapiennem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11 300,00 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2361140880"/>
                  </a:ext>
                </a:extLst>
              </a:tr>
              <a:tr h="13323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Budowa sieci kanalizacyjnej o długości 5 062mb  w ramach Projektu pn " Ulepszenie gospodarki </a:t>
                      </a:r>
                      <a:r>
                        <a:rPr lang="pl-PL" sz="1600" u="none" strike="noStrike" dirty="0" err="1">
                          <a:effectLst/>
                        </a:rPr>
                        <a:t>wodno</a:t>
                      </a:r>
                      <a:r>
                        <a:rPr lang="pl-PL" sz="1600" u="none" strike="noStrike" dirty="0">
                          <a:effectLst/>
                        </a:rPr>
                        <a:t> - ściekowej na terenie Gminy Sękowa poprzez budowę wodociągu wiejskiego z ujęciem wody i stacją uzdatniania w miejscowości Owczary oraz kanalizacji wraz z oczyszczalnią ścieków w miejscowości Męcina Mała" w ramach Programu Rozwoju Obszarów Wiejskich na lata 2014 - 2020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2 063 775,39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880808214"/>
                  </a:ext>
                </a:extLst>
              </a:tr>
              <a:tr h="2679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90005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Ochrona powietrza atmosferycznego i klimatu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60 460,00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7296389"/>
                  </a:ext>
                </a:extLst>
              </a:tr>
              <a:tr h="5340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Ograniczenie niskiej emisji na terenie Związku Gmin Ziemi Gorlickiej przez wykorzystanie urządzeń grzewczych na biomasę oraz odnawialne źródla energii" Dzialanie 4.4.2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26 800,00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94948018"/>
                  </a:ext>
                </a:extLst>
              </a:tr>
              <a:tr h="53403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Ograniczenie niskiej emisji na terenie Związku Gmin Ziemi Gorlickiej przez wykorzystanie urządzeń grzewczych na paliwa stałe oraz odnawialne źródła energii"  4.4.3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33 660,00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339084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5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89695"/>
              </p:ext>
            </p:extLst>
          </p:nvPr>
        </p:nvGraphicFramePr>
        <p:xfrm>
          <a:off x="297874" y="1269291"/>
          <a:ext cx="11596252" cy="5432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5421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7635800">
                  <a:extLst>
                    <a:ext uri="{9D8B030D-6E8A-4147-A177-3AD203B41FA5}">
                      <a16:colId xmlns="" xmlns:a16="http://schemas.microsoft.com/office/drawing/2014/main" val="1056958740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3340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PLAN NA 2018 rok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031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921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Kultura i ochrona dziedzictwa narodowego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949 719,00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8409733"/>
                  </a:ext>
                </a:extLst>
              </a:tr>
              <a:tr h="3031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92195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Pozostała działalność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949 719,00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7808009"/>
                  </a:ext>
                </a:extLst>
              </a:tr>
              <a:tr h="90538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 Sękowa , </a:t>
                      </a:r>
                      <a:r>
                        <a:rPr lang="pl-PL" sz="1600" u="none" strike="noStrike" dirty="0" err="1">
                          <a:effectLst/>
                        </a:rPr>
                        <a:t>Raslavice</a:t>
                      </a:r>
                      <a:r>
                        <a:rPr lang="pl-PL" sz="1600" u="none" strike="noStrike" dirty="0">
                          <a:effectLst/>
                        </a:rPr>
                        <a:t>, </a:t>
                      </a:r>
                      <a:r>
                        <a:rPr lang="pl-PL" sz="1600" u="none" strike="noStrike" dirty="0" err="1">
                          <a:effectLst/>
                        </a:rPr>
                        <a:t>Stropkov</a:t>
                      </a:r>
                      <a:r>
                        <a:rPr lang="pl-PL" sz="1600" u="none" strike="noStrike" dirty="0">
                          <a:effectLst/>
                        </a:rPr>
                        <a:t>, Bobowa, </a:t>
                      </a:r>
                      <a:r>
                        <a:rPr lang="pl-PL" sz="1600" u="none" strike="noStrike" dirty="0" err="1">
                          <a:effectLst/>
                        </a:rPr>
                        <a:t>Nizna</a:t>
                      </a:r>
                      <a:r>
                        <a:rPr lang="pl-PL" sz="1600" u="none" strike="noStrike" dirty="0">
                          <a:effectLst/>
                        </a:rPr>
                        <a:t> Polanka - Wzmocnienie transgranicznej współpracy w sferze dziedzictwa kulturowo - przyrodniczego" w ramach Programu Współpracy Transgranicznej </a:t>
                      </a:r>
                      <a:r>
                        <a:rPr lang="pl-PL" sz="1600" u="none" strike="noStrike" dirty="0" err="1">
                          <a:effectLst/>
                        </a:rPr>
                        <a:t>Interreg</a:t>
                      </a:r>
                      <a:r>
                        <a:rPr lang="pl-PL" sz="1600" u="none" strike="noStrike" dirty="0">
                          <a:effectLst/>
                        </a:rPr>
                        <a:t> V-A Polska- Słowacja 2014 - 2020.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33 000,00 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89315351"/>
                  </a:ext>
                </a:extLst>
              </a:tr>
              <a:tr h="90538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"Ocalić od zapomnienia  - wzmocnienie dziedzictwa transgranicznego poprzez rewitalizacje nekropoli I wojny światowej polsko - słowackiego pogranicza " realizowany w ramach Programu Współpracy Transgranicznej </a:t>
                      </a:r>
                      <a:r>
                        <a:rPr lang="pl-PL" sz="1600" u="none" strike="noStrike" dirty="0" err="1">
                          <a:effectLst/>
                        </a:rPr>
                        <a:t>Interreg</a:t>
                      </a:r>
                      <a:r>
                        <a:rPr lang="pl-PL" sz="1600" u="none" strike="noStrike" dirty="0">
                          <a:effectLst/>
                        </a:rPr>
                        <a:t> V-A Polska - Słowacja 2014 - 2020.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916 719,00 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2877626904"/>
                  </a:ext>
                </a:extLst>
              </a:tr>
              <a:tr h="3031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926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Kultura fizyczna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1 970 414,50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6091376"/>
                  </a:ext>
                </a:extLst>
              </a:tr>
              <a:tr h="3031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92601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Obiekty sportowe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1 970 414,50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0168816"/>
                  </a:ext>
                </a:extLst>
              </a:tr>
              <a:tr h="15075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Budowa kompleksu rekreacyjnego wzmacniającego ofertę turystyczną powiatu gorlickiego  w ramach Regionalnego Programu Operacyjnego 2014 - 2020  oś 6 Działanie 6.3 Rozwój wewnętrznych potencjałów regionu .Projekt Partnerski realizowany z Miastem Gorlice  w projekcie zaplanowano zakup toru transportowego i igielitowego rynnowego  do jazdy latem oraz zimą, </a:t>
                      </a:r>
                      <a:r>
                        <a:rPr lang="pl-PL" sz="1600" u="none" strike="noStrike" dirty="0" err="1">
                          <a:effectLst/>
                        </a:rPr>
                        <a:t>budowe</a:t>
                      </a:r>
                      <a:r>
                        <a:rPr lang="pl-PL" sz="1600" u="none" strike="noStrike" dirty="0">
                          <a:effectLst/>
                        </a:rPr>
                        <a:t> wiaty oraz </a:t>
                      </a:r>
                      <a:r>
                        <a:rPr lang="pl-PL" sz="1600" u="none" strike="noStrike" dirty="0" err="1">
                          <a:effectLst/>
                        </a:rPr>
                        <a:t>zagospodarownie</a:t>
                      </a:r>
                      <a:r>
                        <a:rPr lang="pl-PL" sz="1600" u="none" strike="noStrike" dirty="0">
                          <a:effectLst/>
                        </a:rPr>
                        <a:t> terenu boiska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1 950 414,50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704221600"/>
                  </a:ext>
                </a:extLst>
              </a:tr>
              <a:tr h="13745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Budowa altany drewnianej  na kompleksie sportowym  w Ropicy Górnej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20 000,00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1325537"/>
                  </a:ext>
                </a:extLst>
              </a:tr>
              <a:tr h="30318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2100" b="1" u="none" strike="noStrike" dirty="0">
                          <a:effectLst/>
                        </a:rPr>
                        <a:t>Razem plan wydatków majątkowych na 2018 r.</a:t>
                      </a:r>
                      <a:endParaRPr lang="pl-PL" sz="2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100" b="1" u="none" strike="noStrike" dirty="0">
                          <a:effectLst/>
                        </a:rPr>
                        <a:t>20 259 271,00</a:t>
                      </a:r>
                      <a:endParaRPr lang="pl-PL" sz="2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15501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5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ysClr val="windowText" lastClr="000000"/>
                </a:solidFill>
                <a:latin typeface="+mn-lt"/>
              </a:rPr>
              <a:t>ŹRÓDŁA FINANSOWANIA PRZEDSIĘWZIĘĆ INWESTYCYJNYCH PLANOWANYCH DO REALIZACJI W </a:t>
            </a:r>
            <a:r>
              <a:rPr lang="pl-PL" sz="3000" b="1" dirty="0" smtClean="0">
                <a:solidFill>
                  <a:sysClr val="windowText" lastClr="000000"/>
                </a:solidFill>
                <a:latin typeface="+mn-lt"/>
              </a:rPr>
              <a:t>2018 ROKU</a:t>
            </a:r>
            <a:endParaRPr lang="pl-PL" sz="3000" b="1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032565"/>
              </p:ext>
            </p:extLst>
          </p:nvPr>
        </p:nvGraphicFramePr>
        <p:xfrm>
          <a:off x="838200" y="1906073"/>
          <a:ext cx="10515600" cy="45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0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7577"/>
            <a:ext cx="10515600" cy="1197736"/>
          </a:xfrm>
        </p:spPr>
        <p:txBody>
          <a:bodyPr>
            <a:noAutofit/>
          </a:bodyPr>
          <a:lstStyle/>
          <a:p>
            <a:pPr algn="ctr"/>
            <a:r>
              <a:rPr lang="pl-PL" sz="3000" b="1" dirty="0">
                <a:solidFill>
                  <a:sysClr val="windowText" lastClr="000000"/>
                </a:solidFill>
                <a:latin typeface="+mn-lt"/>
              </a:rPr>
              <a:t>ŹRÓDŁA FINANSOWANIA PRZEDSIĘWZIĘĆ INWESTYCYJNYCH PLANOWANYCH DO REALIZACJI W </a:t>
            </a:r>
            <a:r>
              <a:rPr lang="pl-PL" sz="3000" b="1" dirty="0" smtClean="0">
                <a:solidFill>
                  <a:sysClr val="windowText" lastClr="000000"/>
                </a:solidFill>
                <a:latin typeface="+mn-lt"/>
              </a:rPr>
              <a:t>LATACH 2018-2020</a:t>
            </a:r>
            <a:r>
              <a:rPr lang="pl-PL" sz="3000" b="1" dirty="0">
                <a:solidFill>
                  <a:sysClr val="windowText" lastClr="000000"/>
                </a:solidFill>
                <a:latin typeface="+mn-lt"/>
              </a:rPr>
              <a:t/>
            </a:r>
            <a:br>
              <a:rPr lang="pl-PL" sz="3000" b="1" dirty="0">
                <a:solidFill>
                  <a:sysClr val="windowText" lastClr="000000"/>
                </a:solidFill>
                <a:latin typeface="+mn-lt"/>
              </a:rPr>
            </a:br>
            <a:r>
              <a:rPr lang="pl-PL" sz="3000" b="1" dirty="0" smtClean="0">
                <a:solidFill>
                  <a:sysClr val="windowText" lastClr="000000"/>
                </a:solidFill>
                <a:latin typeface="+mn-lt"/>
              </a:rPr>
              <a:t>O ŁĄCZNEJ WARTOŚCI: </a:t>
            </a:r>
            <a:r>
              <a:rPr lang="pl-PL" sz="3000" b="1" u="sng" dirty="0" smtClean="0">
                <a:solidFill>
                  <a:sysClr val="windowText" lastClr="000000"/>
                </a:solidFill>
                <a:latin typeface="+mn-lt"/>
              </a:rPr>
              <a:t>48.583.364,00 zł.</a:t>
            </a:r>
            <a:endParaRPr lang="pl-PL" sz="3000" b="1" u="sng" dirty="0">
              <a:latin typeface="+mn-lt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93879"/>
              </p:ext>
            </p:extLst>
          </p:nvPr>
        </p:nvGraphicFramePr>
        <p:xfrm>
          <a:off x="725311" y="1827051"/>
          <a:ext cx="10515600" cy="45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6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3608" y="804037"/>
            <a:ext cx="10515600" cy="1325563"/>
          </a:xfrm>
        </p:spPr>
        <p:txBody>
          <a:bodyPr/>
          <a:lstStyle/>
          <a:p>
            <a:pPr algn="ctr"/>
            <a:r>
              <a:rPr lang="pl-PL" b="1" dirty="0" smtClean="0"/>
              <a:t>REALIZACJA ZAPLANOWANYCH INWESTYCJI MOŻLIWA JEST POD WARUNKIEM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868041"/>
            <a:ext cx="10515600" cy="23440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3600" dirty="0" smtClean="0"/>
              <a:t>Otrzymanie środków zewnętrznych – dotacji z 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 smtClean="0"/>
              <a:t>Utrzymanie zaplanowanej na lata 2017-2020 nadwyżki operacyjnej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3600" dirty="0" smtClean="0"/>
              <a:t>Sprzedaży w tych latach majątku gminy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544" y="4739570"/>
            <a:ext cx="1658256" cy="160338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34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1083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pl-PL" sz="5000" b="1" dirty="0" smtClean="0">
                <a:latin typeface="+mn-lt"/>
              </a:rPr>
              <a:t>DZIĘKUJĘ ZA UWAGĘ</a:t>
            </a:r>
            <a:endParaRPr lang="pl-PL" sz="5000" b="1" dirty="0">
              <a:latin typeface="+mn-lt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363" y="469318"/>
            <a:ext cx="1774090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1"/>
          <p:cNvSpPr/>
          <p:nvPr/>
        </p:nvSpPr>
        <p:spPr>
          <a:xfrm>
            <a:off x="127000" y="1"/>
            <a:ext cx="12064999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1" u="sng" dirty="0">
                <a:latin typeface="Arial Black" pitchFamily="34"/>
              </a:rPr>
              <a:t>Budżet Gminy </a:t>
            </a:r>
            <a:r>
              <a:rPr lang="pl-PL" sz="3200" b="1" u="sng" dirty="0" smtClean="0">
                <a:latin typeface="Arial Black" pitchFamily="34"/>
              </a:rPr>
              <a:t>Sękowa</a:t>
            </a:r>
            <a:r>
              <a:rPr lang="pl-PL" sz="3200" b="1" dirty="0" smtClean="0">
                <a:latin typeface="Arial Black" pitchFamily="34"/>
              </a:rPr>
              <a:t> w latach </a:t>
            </a:r>
            <a:r>
              <a:rPr lang="pl-PL" sz="3200" b="1" dirty="0">
                <a:latin typeface="Arial Black" pitchFamily="34"/>
              </a:rPr>
              <a:t>2013 -</a:t>
            </a:r>
            <a:r>
              <a:rPr lang="pl-PL" sz="3200" b="1" dirty="0" smtClean="0">
                <a:latin typeface="Arial Black" pitchFamily="34"/>
              </a:rPr>
              <a:t>2018(plan</a:t>
            </a:r>
            <a:r>
              <a:rPr lang="pl-PL" sz="3200" b="1" dirty="0">
                <a:latin typeface="Arial Black" pitchFamily="34"/>
              </a:rPr>
              <a:t>).</a:t>
            </a:r>
            <a:endParaRPr lang="pl-PL" sz="3200" dirty="0">
              <a:latin typeface="Arial Black" pitchFamily="34"/>
            </a:endParaRPr>
          </a:p>
        </p:txBody>
      </p:sp>
      <p:graphicFrame>
        <p:nvGraphicFramePr>
          <p:cNvPr id="5" name="Group 20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64362194"/>
              </p:ext>
            </p:extLst>
          </p:nvPr>
        </p:nvGraphicFramePr>
        <p:xfrm>
          <a:off x="469900" y="1077914"/>
          <a:ext cx="11264899" cy="1781035"/>
        </p:xfrm>
        <a:graphic>
          <a:graphicData uri="http://schemas.openxmlformats.org/drawingml/2006/table">
            <a:tbl>
              <a:tblPr/>
              <a:tblGrid>
                <a:gridCol w="1665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6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5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5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866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074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07440">
                  <a:extLst>
                    <a:ext uri="{9D8B030D-6E8A-4147-A177-3AD203B41FA5}">
                      <a16:colId xmlns="" xmlns:a16="http://schemas.microsoft.com/office/drawing/2014/main" val="323347592"/>
                    </a:ext>
                  </a:extLst>
                </a:gridCol>
              </a:tblGrid>
              <a:tr h="442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l-PL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14" marR="91414"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2013 r.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2014 r.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2015 r.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2016 r.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2017r. (Plan)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2018r. (Plan)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DOCHODY</a:t>
                      </a:r>
                    </a:p>
                  </a:txBody>
                  <a:tcPr marL="91414" marR="91414"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17.482.648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19.934.182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20.525.091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22.057.663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22.333.493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35.593.023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1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WYDATKI</a:t>
                      </a:r>
                    </a:p>
                  </a:txBody>
                  <a:tcPr marL="91414" marR="91414"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16.306.655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17.951.771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21.904.729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19.762.528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23.210.010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39.922.485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NADWYŻKA/    DEFICYT</a:t>
                      </a:r>
                    </a:p>
                  </a:txBody>
                  <a:tcPr marL="91414" marR="91414"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+1.175.993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+1.982.411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-1.379.638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+ 2.295.135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- 876.517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- 4.329.462</a:t>
                      </a:r>
                    </a:p>
                  </a:txBody>
                  <a:tcPr marL="91414" marR="9141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722245368"/>
              </p:ext>
            </p:extLst>
          </p:nvPr>
        </p:nvGraphicFramePr>
        <p:xfrm>
          <a:off x="469899" y="2996952"/>
          <a:ext cx="11264899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9227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8128" y="365125"/>
            <a:ext cx="1658256" cy="1603387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2716" y="1166818"/>
            <a:ext cx="10026316" cy="5330235"/>
          </a:xfrm>
        </p:spPr>
        <p:txBody>
          <a:bodyPr>
            <a:normAutofit lnSpcReduction="10000"/>
          </a:bodyPr>
          <a:lstStyle/>
          <a:p>
            <a:r>
              <a:rPr lang="pl-PL" sz="4800" b="1" u="sng" dirty="0" smtClean="0"/>
              <a:t>DOCHODY</a:t>
            </a:r>
            <a:r>
              <a:rPr lang="pl-PL" sz="4800" b="1" dirty="0" smtClean="0"/>
              <a:t>   			35.593.023,00zł</a:t>
            </a:r>
          </a:p>
          <a:p>
            <a:r>
              <a:rPr lang="pl-PL" sz="4800" b="1" u="sng" dirty="0" smtClean="0"/>
              <a:t>WYDATKI</a:t>
            </a:r>
            <a:r>
              <a:rPr lang="pl-PL" sz="4800" b="1" dirty="0" smtClean="0"/>
              <a:t>     			39.922.485,04zł</a:t>
            </a:r>
          </a:p>
          <a:p>
            <a:endParaRPr lang="pl-PL" sz="4800" b="1" dirty="0" smtClean="0"/>
          </a:p>
          <a:p>
            <a:r>
              <a:rPr lang="pl-PL" sz="4800" b="1" u="sng" dirty="0" smtClean="0"/>
              <a:t>WYNIK</a:t>
            </a:r>
            <a:r>
              <a:rPr lang="pl-PL" sz="4800" b="1" dirty="0" smtClean="0"/>
              <a:t>/ DEFICYT 	</a:t>
            </a:r>
            <a:r>
              <a:rPr lang="pl-PL" sz="4800" b="1" dirty="0" smtClean="0">
                <a:solidFill>
                  <a:srgbClr val="FF0000"/>
                </a:solidFill>
              </a:rPr>
              <a:t>-</a:t>
            </a:r>
            <a:r>
              <a:rPr lang="pl-PL" sz="4800" b="1" dirty="0" smtClean="0"/>
              <a:t> </a:t>
            </a:r>
            <a:r>
              <a:rPr lang="pl-PL" sz="4800" b="1" dirty="0" smtClean="0">
                <a:solidFill>
                  <a:srgbClr val="FF0000"/>
                </a:solidFill>
              </a:rPr>
              <a:t>4.329.462,04zł</a:t>
            </a:r>
          </a:p>
          <a:p>
            <a:endParaRPr lang="pl-PL" sz="4800" b="1" dirty="0" smtClean="0"/>
          </a:p>
          <a:p>
            <a:r>
              <a:rPr lang="pl-PL" sz="4800" b="1" u="sng" dirty="0" smtClean="0"/>
              <a:t>PRZYCHODY</a:t>
            </a:r>
            <a:r>
              <a:rPr lang="pl-PL" sz="4800" b="1" dirty="0" smtClean="0"/>
              <a:t>    		  5.435.477,04zł</a:t>
            </a:r>
          </a:p>
          <a:p>
            <a:r>
              <a:rPr lang="pl-PL" sz="4800" b="1" u="sng" dirty="0" smtClean="0"/>
              <a:t>ROZCHODY</a:t>
            </a:r>
            <a:r>
              <a:rPr lang="pl-PL" sz="4800" b="1" dirty="0" smtClean="0"/>
              <a:t>     		  1.106.015,00zł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29746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1684" y="208548"/>
            <a:ext cx="9384632" cy="65291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3200" b="1" u="sng" dirty="0" smtClean="0"/>
          </a:p>
          <a:p>
            <a:pPr marL="0" indent="0">
              <a:buNone/>
            </a:pPr>
            <a:r>
              <a:rPr lang="pl-PL" sz="4000" b="1" u="sng" dirty="0" smtClean="0"/>
              <a:t>DOCHODY: 	35.593.023,00zł</a:t>
            </a:r>
            <a:endParaRPr lang="pl-PL" sz="4000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4000" dirty="0" smtClean="0"/>
              <a:t> Majątkowe  	15.465.527,00zł  (43,45%)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000" dirty="0" smtClean="0"/>
              <a:t> Bieżące 		20.127.496,00zł  (56,55%)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4000" dirty="0" smtClean="0"/>
          </a:p>
          <a:p>
            <a:pPr marL="0" indent="0">
              <a:buNone/>
            </a:pPr>
            <a:r>
              <a:rPr lang="pl-PL" sz="4000" b="1" u="sng" dirty="0" smtClean="0"/>
              <a:t>WYDATKI: 		39.922.485,04zł</a:t>
            </a:r>
            <a:endParaRPr lang="pl-PL" sz="4000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4000" dirty="0" smtClean="0"/>
              <a:t> Majątkowe 	20.259.271,00 zł (50,75%)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4000" dirty="0" smtClean="0"/>
              <a:t> Bieżące 		19.663.214,04zł  (49,25%)</a:t>
            </a:r>
          </a:p>
          <a:p>
            <a:pPr marL="0" indent="0">
              <a:buNone/>
            </a:pPr>
            <a:endParaRPr lang="pl-PL" sz="32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792" y="414458"/>
            <a:ext cx="1658256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696" y="431239"/>
            <a:ext cx="12045696" cy="21515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u="sng" dirty="0" smtClean="0"/>
              <a:t>DOCHODY 2018r.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        </a:t>
            </a:r>
            <a:r>
              <a:rPr lang="pl-PL" sz="3600" dirty="0" smtClean="0"/>
              <a:t>    </a:t>
            </a:r>
            <a:r>
              <a:rPr lang="pl-PL" sz="3600" b="1" dirty="0" smtClean="0"/>
              <a:t>MAJĄTKOWE</a:t>
            </a:r>
            <a:r>
              <a:rPr lang="pl-PL" dirty="0" smtClean="0"/>
              <a:t>			                      </a:t>
            </a:r>
            <a:r>
              <a:rPr lang="pl-PL" sz="3600" b="1" dirty="0" smtClean="0"/>
              <a:t>BIEŻĄCE</a:t>
            </a:r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124292" y="1207703"/>
            <a:ext cx="713232" cy="4206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476490" y="1205939"/>
            <a:ext cx="749808" cy="4206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967"/>
            <a:ext cx="1658256" cy="1603387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0" y="2358189"/>
            <a:ext cx="12192000" cy="477053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pl-PL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sprzedaż </a:t>
            </a:r>
            <a:r>
              <a:rPr lang="pl-PL" sz="2200" dirty="0"/>
              <a:t>majątku </a:t>
            </a:r>
            <a:r>
              <a:rPr lang="pl-PL" sz="2200" b="1" dirty="0" smtClean="0"/>
              <a:t>919.671,00zł</a:t>
            </a:r>
            <a:r>
              <a:rPr lang="pl-PL" sz="2200" dirty="0" smtClean="0"/>
              <a:t> - </a:t>
            </a:r>
            <a:r>
              <a:rPr lang="pl-PL" sz="2200" b="1" dirty="0" smtClean="0"/>
              <a:t>5,95%</a:t>
            </a:r>
            <a:endParaRPr lang="pl-PL" sz="2200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dotacje </a:t>
            </a:r>
            <a:r>
              <a:rPr lang="pl-PL" sz="2200" dirty="0"/>
              <a:t>UE </a:t>
            </a:r>
            <a:r>
              <a:rPr lang="pl-PL" sz="2200" b="1" u="sng" dirty="0"/>
              <a:t>13.531.638,00</a:t>
            </a:r>
            <a:r>
              <a:rPr lang="pl-PL" sz="2200" dirty="0"/>
              <a:t>zł </a:t>
            </a:r>
            <a:r>
              <a:rPr lang="pl-PL" sz="2200" dirty="0" smtClean="0"/>
              <a:t> - </a:t>
            </a:r>
            <a:r>
              <a:rPr lang="pl-PL" sz="2200" b="1" dirty="0" smtClean="0"/>
              <a:t>87,50%</a:t>
            </a:r>
          </a:p>
          <a:p>
            <a:pPr marL="285750" indent="-285750">
              <a:buFontTx/>
              <a:buChar char="-"/>
            </a:pPr>
            <a:r>
              <a:rPr lang="pl-PL" sz="2200" dirty="0" smtClean="0"/>
              <a:t>Pozostałe wpływy-realizacją inwestycji </a:t>
            </a:r>
            <a:r>
              <a:rPr lang="pl-PL" sz="2200" b="1" dirty="0"/>
              <a:t>876 </a:t>
            </a:r>
            <a:r>
              <a:rPr lang="pl-PL" sz="2200" b="1" dirty="0" smtClean="0"/>
              <a:t>711,00zł - 5,67</a:t>
            </a:r>
            <a:r>
              <a:rPr lang="pl-PL" sz="2200" b="1" dirty="0"/>
              <a:t>% </a:t>
            </a:r>
            <a:endParaRPr lang="pl-PL" sz="2200" b="1" dirty="0" smtClean="0"/>
          </a:p>
          <a:p>
            <a:pPr marL="285750" indent="-285750">
              <a:buFontTx/>
              <a:buChar char="-"/>
            </a:pPr>
            <a:r>
              <a:rPr lang="pl-PL" sz="2200" dirty="0" smtClean="0"/>
              <a:t>Dotacje </a:t>
            </a:r>
            <a:r>
              <a:rPr lang="pl-PL" sz="2200" dirty="0"/>
              <a:t>na realizację zadań z porozumień z organami administracji rządowej </a:t>
            </a:r>
            <a:r>
              <a:rPr lang="pl-PL" sz="2200" dirty="0" smtClean="0"/>
              <a:t>-</a:t>
            </a:r>
            <a:r>
              <a:rPr lang="pl-PL" sz="2200" dirty="0"/>
              <a:t>wkład budżetu państwa </a:t>
            </a:r>
            <a:r>
              <a:rPr lang="pl-PL" sz="2200" dirty="0" smtClean="0"/>
              <a:t>do </a:t>
            </a:r>
            <a:r>
              <a:rPr lang="pl-PL" sz="2200" dirty="0"/>
              <a:t>projektu związanego z </a:t>
            </a:r>
            <a:r>
              <a:rPr lang="pl-PL" sz="2200" dirty="0" smtClean="0"/>
              <a:t>renowacją</a:t>
            </a:r>
          </a:p>
          <a:p>
            <a:r>
              <a:rPr lang="pl-PL" sz="2200" dirty="0" smtClean="0"/>
              <a:t>    cmentarzy wojennych </a:t>
            </a:r>
            <a:r>
              <a:rPr lang="pl-PL" sz="2200" b="1" dirty="0" smtClean="0"/>
              <a:t>137</a:t>
            </a:r>
            <a:r>
              <a:rPr lang="pl-PL" sz="2200" b="1" dirty="0"/>
              <a:t> 507,00zł – 0,88% </a:t>
            </a:r>
            <a:endParaRPr lang="pl-PL" sz="2200" b="1" dirty="0" smtClean="0"/>
          </a:p>
          <a:p>
            <a:endParaRPr lang="pl-PL" sz="2200" dirty="0" smtClean="0"/>
          </a:p>
          <a:p>
            <a:pPr marL="342900" indent="-342900">
              <a:buFontTx/>
              <a:buChar char="-"/>
            </a:pPr>
            <a:endParaRPr lang="pl-PL" sz="2200" dirty="0" smtClean="0"/>
          </a:p>
          <a:p>
            <a:endParaRPr lang="pl-PL" sz="2200" dirty="0"/>
          </a:p>
          <a:p>
            <a:endParaRPr lang="pl-PL" sz="2200" dirty="0" smtClean="0"/>
          </a:p>
          <a:p>
            <a:pPr marL="342900" indent="-342900">
              <a:buFontTx/>
              <a:buChar char="-"/>
            </a:pPr>
            <a:endParaRPr lang="pl-PL" sz="2200" dirty="0" smtClean="0"/>
          </a:p>
          <a:p>
            <a:pPr marL="342900" indent="-342900">
              <a:buFontTx/>
              <a:buChar char="-"/>
            </a:pPr>
            <a:r>
              <a:rPr lang="pl-PL" sz="2200" dirty="0" smtClean="0"/>
              <a:t>subwencje </a:t>
            </a:r>
            <a:r>
              <a:rPr lang="pl-PL" sz="2200" dirty="0"/>
              <a:t>ogólne – </a:t>
            </a:r>
            <a:r>
              <a:rPr lang="pl-PL" sz="2200" b="1" dirty="0"/>
              <a:t>7 859 698,00zł – </a:t>
            </a:r>
            <a:r>
              <a:rPr lang="pl-PL" sz="2200" b="1" dirty="0" smtClean="0"/>
              <a:t>39,05%</a:t>
            </a:r>
          </a:p>
          <a:p>
            <a:pPr marL="342900" indent="-342900">
              <a:buFontTx/>
              <a:buChar char="-"/>
            </a:pPr>
            <a:r>
              <a:rPr lang="pl-PL" sz="2200" dirty="0" smtClean="0"/>
              <a:t> </a:t>
            </a:r>
            <a:r>
              <a:rPr lang="pl-PL" sz="2200" dirty="0"/>
              <a:t>Dotacje celowe otrzymane z budżetu państwa na realizację zadań bieżących (zadania zlecone) – </a:t>
            </a:r>
            <a:r>
              <a:rPr lang="pl-PL" sz="2200" b="1" dirty="0"/>
              <a:t>5 566 130,00zł – 27,65</a:t>
            </a:r>
            <a:r>
              <a:rPr lang="pl-PL" sz="2200" b="1" dirty="0" smtClean="0"/>
              <a:t>%</a:t>
            </a:r>
          </a:p>
          <a:p>
            <a:pPr marL="342900" indent="-342900">
              <a:buFontTx/>
              <a:buChar char="-"/>
            </a:pPr>
            <a:r>
              <a:rPr lang="pl-PL" sz="2200" dirty="0"/>
              <a:t>Dochody własne –  </a:t>
            </a:r>
            <a:r>
              <a:rPr lang="pl-PL" sz="2200" b="1" dirty="0"/>
              <a:t>4 602 420,00zł –  </a:t>
            </a:r>
            <a:r>
              <a:rPr lang="pl-PL" sz="2200" b="1" dirty="0" smtClean="0"/>
              <a:t>22,87</a:t>
            </a:r>
            <a:r>
              <a:rPr lang="pl-PL" sz="2200" b="1" dirty="0"/>
              <a:t>% </a:t>
            </a:r>
            <a:endParaRPr lang="pl-PL" sz="2200" b="1" dirty="0" smtClean="0"/>
          </a:p>
          <a:p>
            <a:pPr marL="342900" lvl="0" indent="-342900">
              <a:buFontTx/>
              <a:buChar char="-"/>
            </a:pPr>
            <a:r>
              <a:rPr lang="pl-PL" sz="2200" dirty="0" smtClean="0"/>
              <a:t>Dotacje </a:t>
            </a:r>
            <a:r>
              <a:rPr lang="pl-PL" sz="2200" dirty="0"/>
              <a:t>celowe </a:t>
            </a:r>
            <a:r>
              <a:rPr lang="pl-PL" sz="2200" dirty="0" smtClean="0"/>
              <a:t>z </a:t>
            </a:r>
            <a:r>
              <a:rPr lang="pl-PL" sz="2200" dirty="0"/>
              <a:t>budżetu UE – </a:t>
            </a:r>
            <a:r>
              <a:rPr lang="pl-PL" sz="2200" b="1" dirty="0"/>
              <a:t>1 404 925,00zł </a:t>
            </a:r>
            <a:r>
              <a:rPr lang="pl-PL" sz="2200" dirty="0"/>
              <a:t>–  </a:t>
            </a:r>
            <a:r>
              <a:rPr lang="pl-PL" sz="2200" b="1" dirty="0"/>
              <a:t>6,98%</a:t>
            </a:r>
          </a:p>
          <a:p>
            <a:pPr marL="342900" indent="-342900">
              <a:buFontTx/>
              <a:buChar char="-"/>
            </a:pPr>
            <a:r>
              <a:rPr lang="pl-PL" sz="2200" dirty="0"/>
              <a:t>Dotacje celowe </a:t>
            </a:r>
            <a:r>
              <a:rPr lang="pl-PL" sz="2200" dirty="0" smtClean="0"/>
              <a:t>z </a:t>
            </a:r>
            <a:r>
              <a:rPr lang="pl-PL" sz="2200" dirty="0"/>
              <a:t>budżetu państwa na realizację  własnych zadań </a:t>
            </a:r>
            <a:r>
              <a:rPr lang="pl-PL" sz="2200" dirty="0" smtClean="0"/>
              <a:t>bieżących –</a:t>
            </a:r>
            <a:r>
              <a:rPr lang="pl-PL" sz="2200" b="1" dirty="0" smtClean="0"/>
              <a:t>544</a:t>
            </a:r>
            <a:r>
              <a:rPr lang="pl-PL" sz="2200" b="1" dirty="0"/>
              <a:t> 323,00zł –  2,70</a:t>
            </a:r>
            <a:r>
              <a:rPr lang="pl-PL" sz="2200" b="1" dirty="0" smtClean="0"/>
              <a:t>%</a:t>
            </a:r>
          </a:p>
          <a:p>
            <a:pPr marL="342900" indent="-342900">
              <a:buFontTx/>
              <a:buChar char="-"/>
            </a:pPr>
            <a:r>
              <a:rPr lang="pl-PL" sz="2200" dirty="0"/>
              <a:t>Dotacje  otrzymane z budżetu państwa na realizację zadań z porozumień z organami administracji rządowej – </a:t>
            </a:r>
            <a:r>
              <a:rPr lang="pl-PL" sz="2200" b="1" dirty="0"/>
              <a:t>150 000,00zł  - 0,75% </a:t>
            </a:r>
          </a:p>
        </p:txBody>
      </p:sp>
    </p:spTree>
    <p:extLst>
      <p:ext uri="{BB962C8B-B14F-4D97-AF65-F5344CB8AC3E}">
        <p14:creationId xmlns:p14="http://schemas.microsoft.com/office/powerpoint/2010/main" val="13946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4">
                <a:lumMod val="40000"/>
                <a:lumOff val="60000"/>
              </a:schemeClr>
            </a:gs>
            <a:gs pos="50500">
              <a:schemeClr val="accent4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66255" y="44624"/>
            <a:ext cx="12025745" cy="1080120"/>
          </a:xfrm>
        </p:spPr>
        <p:txBody>
          <a:bodyPr>
            <a:normAutofit/>
          </a:bodyPr>
          <a:lstStyle/>
          <a:p>
            <a:pPr lvl="0" algn="ctr"/>
            <a:r>
              <a:rPr lang="pl-PL" sz="2500" b="1" u="sng" dirty="0" smtClean="0">
                <a:latin typeface="Arial Black" pitchFamily="34"/>
              </a:rPr>
              <a:t>Struktura wydatków</a:t>
            </a:r>
            <a:r>
              <a:rPr lang="pl-PL" sz="2500" b="1" dirty="0" smtClean="0">
                <a:latin typeface="Arial Black" pitchFamily="34"/>
              </a:rPr>
              <a:t> budżetu Gminy </a:t>
            </a:r>
            <a:r>
              <a:rPr lang="pl-PL" sz="2500" b="1" dirty="0">
                <a:latin typeface="Arial Black" pitchFamily="34"/>
              </a:rPr>
              <a:t>Sękowa </a:t>
            </a:r>
            <a:r>
              <a:rPr lang="pl-PL" sz="2500" b="1" dirty="0" smtClean="0">
                <a:latin typeface="Arial Black" pitchFamily="34"/>
              </a:rPr>
              <a:t/>
            </a:r>
            <a:br>
              <a:rPr lang="pl-PL" sz="2500" b="1" dirty="0" smtClean="0">
                <a:latin typeface="Arial Black" pitchFamily="34"/>
              </a:rPr>
            </a:br>
            <a:r>
              <a:rPr lang="pl-PL" sz="2500" b="1" dirty="0" smtClean="0">
                <a:latin typeface="Arial Black" pitchFamily="34"/>
              </a:rPr>
              <a:t>w </a:t>
            </a:r>
            <a:r>
              <a:rPr lang="pl-PL" sz="2500" b="1" dirty="0">
                <a:latin typeface="Arial Black" pitchFamily="34"/>
              </a:rPr>
              <a:t>latach 2013 – </a:t>
            </a:r>
            <a:r>
              <a:rPr lang="pl-PL" sz="2500" b="1" dirty="0" smtClean="0">
                <a:latin typeface="Arial Black" pitchFamily="34"/>
              </a:rPr>
              <a:t>2018(plan</a:t>
            </a:r>
            <a:r>
              <a:rPr lang="pl-PL" sz="2500" b="1" dirty="0">
                <a:latin typeface="Arial Black" pitchFamily="34"/>
              </a:rPr>
              <a:t>)</a:t>
            </a:r>
          </a:p>
        </p:txBody>
      </p:sp>
      <p:graphicFrame>
        <p:nvGraphicFramePr>
          <p:cNvPr id="11" name="Obi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20091299"/>
              </p:ext>
            </p:extLst>
          </p:nvPr>
        </p:nvGraphicFramePr>
        <p:xfrm>
          <a:off x="166256" y="997527"/>
          <a:ext cx="11837322" cy="5852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276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4662" y="3339820"/>
            <a:ext cx="42676" cy="1322947"/>
          </a:xfrm>
          <a:prstGeom prst="rect">
            <a:avLst/>
          </a:prstGeom>
        </p:spPr>
      </p:pic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752368142"/>
              </p:ext>
            </p:extLst>
          </p:nvPr>
        </p:nvGraphicFramePr>
        <p:xfrm>
          <a:off x="-152400" y="0"/>
          <a:ext cx="12344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2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508" y="1"/>
            <a:ext cx="12004430" cy="648394"/>
          </a:xfrm>
        </p:spPr>
        <p:txBody>
          <a:bodyPr>
            <a:normAutofit/>
          </a:bodyPr>
          <a:lstStyle/>
          <a:p>
            <a:pPr algn="ctr"/>
            <a:r>
              <a:rPr lang="pl-PL" sz="3000" b="1" u="sng" dirty="0">
                <a:latin typeface="+mn-lt"/>
              </a:rPr>
              <a:t>GŁÓWNE OBSZARY INWESTOWANIA</a:t>
            </a:r>
            <a:r>
              <a:rPr lang="pl-PL" sz="3000" b="1" dirty="0">
                <a:latin typeface="+mn-lt"/>
              </a:rPr>
              <a:t> </a:t>
            </a:r>
            <a:r>
              <a:rPr lang="pl-PL" sz="3000" b="1" dirty="0" smtClean="0">
                <a:latin typeface="+mn-lt"/>
              </a:rPr>
              <a:t> GMINA </a:t>
            </a:r>
            <a:r>
              <a:rPr lang="pl-PL" sz="3000" b="1" dirty="0">
                <a:latin typeface="+mn-lt"/>
              </a:rPr>
              <a:t>SĘKOWA </a:t>
            </a:r>
            <a:r>
              <a:rPr lang="pl-PL" sz="3000" b="1" dirty="0" smtClean="0">
                <a:latin typeface="+mn-lt"/>
              </a:rPr>
              <a:t>2018 R.</a:t>
            </a:r>
            <a:endParaRPr lang="pl-PL" sz="30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540235"/>
              </p:ext>
            </p:extLst>
          </p:nvPr>
        </p:nvGraphicFramePr>
        <p:xfrm>
          <a:off x="105508" y="648394"/>
          <a:ext cx="12004430" cy="620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5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7874" y="2"/>
            <a:ext cx="11596252" cy="126769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PLAN WYDATKÓW MAJĄTKOWYCH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BUDŻETU </a:t>
            </a:r>
            <a:r>
              <a:rPr lang="pl-PL" b="1" dirty="0"/>
              <a:t>GMINY SĘKOWA NA 2018 R.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367733"/>
              </p:ext>
            </p:extLst>
          </p:nvPr>
        </p:nvGraphicFramePr>
        <p:xfrm>
          <a:off x="297874" y="1661392"/>
          <a:ext cx="11596252" cy="4543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344">
                  <a:extLst>
                    <a:ext uri="{9D8B030D-6E8A-4147-A177-3AD203B41FA5}">
                      <a16:colId xmlns="" xmlns:a16="http://schemas.microsoft.com/office/drawing/2014/main" val="109611869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479105992"/>
                    </a:ext>
                  </a:extLst>
                </a:gridCol>
                <a:gridCol w="8177938">
                  <a:extLst>
                    <a:ext uri="{9D8B030D-6E8A-4147-A177-3AD203B41FA5}">
                      <a16:colId xmlns="" xmlns:a16="http://schemas.microsoft.com/office/drawing/2014/main" val="439420882"/>
                    </a:ext>
                  </a:extLst>
                </a:gridCol>
                <a:gridCol w="1679570">
                  <a:extLst>
                    <a:ext uri="{9D8B030D-6E8A-4147-A177-3AD203B41FA5}">
                      <a16:colId xmlns="" xmlns:a16="http://schemas.microsoft.com/office/drawing/2014/main" val="1068414946"/>
                    </a:ext>
                  </a:extLst>
                </a:gridCol>
              </a:tblGrid>
              <a:tr h="38366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Rozdział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Treść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PLAN NA 2018 rok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167266217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400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Wytwarzanie i zaopatrywanie w energię elektryczną gaz i wodę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1 959 253,08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7772383"/>
                  </a:ext>
                </a:extLst>
              </a:tr>
              <a:tr h="3482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>
                          <a:effectLst/>
                        </a:rPr>
                        <a:t> 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40002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u="none" strike="noStrike" dirty="0">
                          <a:effectLst/>
                        </a:rPr>
                        <a:t>Dostarczanie wody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</a:rPr>
                        <a:t>1 959 253,08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5838999"/>
                  </a:ext>
                </a:extLst>
              </a:tr>
              <a:tr h="17316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Budowa 7 247,5mb sieci wodociągowej w Owczarach w ramach Projektu pn " Ulepszenie gospodarki </a:t>
                      </a:r>
                      <a:r>
                        <a:rPr lang="pl-PL" sz="1800" u="none" strike="noStrike" dirty="0" err="1">
                          <a:effectLst/>
                        </a:rPr>
                        <a:t>wodno</a:t>
                      </a:r>
                      <a:r>
                        <a:rPr lang="pl-PL" sz="1800" u="none" strike="noStrike" dirty="0">
                          <a:effectLst/>
                        </a:rPr>
                        <a:t> - ściekowej na terenie Gminy Sękowa poprzez budowę wodociągu wiejskiego z ujęciem wody i stacją uzdatniania w miejscowości Owczary oraz kanalizacji wraz z oczyszczalnią ścieków w miejscowości Męcina Mała" w ramach Programu Rozwoju Obszarów Wiejskich na lata 2014 - 2020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1 937 000,00   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510595406"/>
                  </a:ext>
                </a:extLst>
              </a:tr>
              <a:tr h="17316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>
                          <a:effectLst/>
                        </a:rPr>
                        <a:t> 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Budowa i przebudowa zbiorowego zaopatrzenia w wodę i odprowadzania ścieków Gmin Ziemi Gorlickiej  w ramach Regionalnego Programu Operacyjnego Województwa Małopolskiego na lata 2014 - 2020  Oś 5 Działanie 5.3 Ochrona zasobów wodnych Poddziałanie 5.3.2 Gospodarka </a:t>
                      </a:r>
                      <a:r>
                        <a:rPr lang="pl-PL" sz="1800" u="none" strike="noStrike" dirty="0" err="1">
                          <a:effectLst/>
                        </a:rPr>
                        <a:t>wodno</a:t>
                      </a:r>
                      <a:r>
                        <a:rPr lang="pl-PL" sz="1800" u="none" strike="noStrike" dirty="0">
                          <a:effectLst/>
                        </a:rPr>
                        <a:t> - kanalizacyjna  w tym budowa wodociągu , ujęcia wody oraz stacji uzdatniania wody w </a:t>
                      </a:r>
                      <a:r>
                        <a:rPr lang="pl-PL" sz="1800" u="none" strike="noStrike" dirty="0" err="1">
                          <a:effectLst/>
                        </a:rPr>
                        <a:t>Wapiennem</a:t>
                      </a:r>
                      <a:r>
                        <a:rPr lang="pl-PL" sz="1800" u="none" strike="noStrike" dirty="0">
                          <a:effectLst/>
                        </a:rPr>
                        <a:t>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</a:rPr>
                        <a:t>22 253,08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695" marR="1695" marT="1695" marB="0" anchor="ctr"/>
                </a:tc>
                <a:extLst>
                  <a:ext uri="{0D108BD9-81ED-4DB2-BD59-A6C34878D82A}">
                    <a16:rowId xmlns="" xmlns:a16="http://schemas.microsoft.com/office/drawing/2014/main" val="3470217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4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1371</Words>
  <Application>Microsoft Office PowerPoint</Application>
  <PresentationFormat>Niestandardowy</PresentationFormat>
  <Paragraphs>312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BUDŻET GMINY SĘKOWA NA 2018 ROK</vt:lpstr>
      <vt:lpstr>Prezentacja programu PowerPoint</vt:lpstr>
      <vt:lpstr>Prezentacja programu PowerPoint</vt:lpstr>
      <vt:lpstr>Prezentacja programu PowerPoint</vt:lpstr>
      <vt:lpstr>Prezentacja programu PowerPoint</vt:lpstr>
      <vt:lpstr>Struktura wydatków budżetu Gminy Sękowa  w latach 2013 – 2018(plan)</vt:lpstr>
      <vt:lpstr>Prezentacja programu PowerPoint</vt:lpstr>
      <vt:lpstr>GŁÓWNE OBSZARY INWESTOWANIA  GMINA SĘKOWA 2018 R.</vt:lpstr>
      <vt:lpstr>PLAN WYDATKÓW MAJĄTKOWYCH  BUDŻETU GMINY SĘKOWA NA 2018 R. </vt:lpstr>
      <vt:lpstr>PLAN WYDATKÓW MAJĄTKOWYCH  BUDŻETU GMINY SĘKOWA NA 2018 R. </vt:lpstr>
      <vt:lpstr>PLAN WYDATKÓW MAJĄTKOWYCH  BUDŻETU GMINY SĘKOWA NA 2018 R. </vt:lpstr>
      <vt:lpstr>PLAN WYDATKÓW MAJĄTKOWYCH  BUDŻETU GMINY SĘKOWA NA 2018 R. </vt:lpstr>
      <vt:lpstr>PLAN WYDATKÓW MAJĄTKOWYCH  BUDŻETU GMINY SĘKOWA NA 2018 R. </vt:lpstr>
      <vt:lpstr>PLAN WYDATKÓW MAJĄTKOWYCH  BUDŻETU GMINY SĘKOWA NA 2018 R. </vt:lpstr>
      <vt:lpstr>PLAN WYDATKÓW MAJĄTKOWYCH  BUDŻETU GMINY SĘKOWA NA 2018 R. </vt:lpstr>
      <vt:lpstr>ŹRÓDŁA FINANSOWANIA PRZEDSIĘWZIĘĆ INWESTYCYJNYCH PLANOWANYCH DO REALIZACJI W 2018 ROKU</vt:lpstr>
      <vt:lpstr>ŹRÓDŁA FINANSOWANIA PRZEDSIĘWZIĘĆ INWESTYCYJNYCH PLANOWANYCH DO REALIZACJI W LATACH 2018-2020 O ŁĄCZNEJ WARTOŚCI: 48.583.364,00 zł.</vt:lpstr>
      <vt:lpstr>REALIZACJA ZAPLANOWANYCH INWESTYCJI MOŻLIWA JEST POD WARUNKIEM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GMINY SEKOWA NA 2017</dc:title>
  <dc:creator>KSIEG_TRACER 2</dc:creator>
  <cp:lastModifiedBy>TOmek</cp:lastModifiedBy>
  <cp:revision>67</cp:revision>
  <cp:lastPrinted>2017-12-28T08:43:14Z</cp:lastPrinted>
  <dcterms:created xsi:type="dcterms:W3CDTF">2016-12-28T07:19:12Z</dcterms:created>
  <dcterms:modified xsi:type="dcterms:W3CDTF">2018-01-02T07:17:06Z</dcterms:modified>
</cp:coreProperties>
</file>